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36" r:id="rId1"/>
  </p:sldMasterIdLst>
  <p:notesMasterIdLst>
    <p:notesMasterId r:id="rId13"/>
  </p:notesMasterIdLst>
  <p:sldIdLst>
    <p:sldId id="256" r:id="rId2"/>
    <p:sldId id="257" r:id="rId3"/>
    <p:sldId id="258" r:id="rId4"/>
    <p:sldId id="259" r:id="rId5"/>
    <p:sldId id="263" r:id="rId6"/>
    <p:sldId id="264" r:id="rId7"/>
    <p:sldId id="265" r:id="rId8"/>
    <p:sldId id="266" r:id="rId9"/>
    <p:sldId id="267" r:id="rId10"/>
    <p:sldId id="269" r:id="rId11"/>
    <p:sldId id="262" r:id="rId1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103" autoAdjust="0"/>
    <p:restoredTop sz="91034" autoAdjust="0"/>
  </p:normalViewPr>
  <p:slideViewPr>
    <p:cSldViewPr>
      <p:cViewPr varScale="1">
        <p:scale>
          <a:sx n="51" d="100"/>
          <a:sy n="51" d="100"/>
        </p:scale>
        <p:origin x="-948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82B2C972-7E5F-45A2-B545-A4FB2611DD71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1331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17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17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17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pPr>
              <a:defRPr/>
            </a:pPr>
            <a:fld id="{7A173248-16C6-43F3-84C4-45C5A278B2A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itchFamily="34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536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Give title, picture, name, block, class</a:t>
            </a: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741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Give basic info… more will be described later on</a:t>
            </a: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048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Give average length of time,, reason if necessary</a:t>
            </a: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Explain when they occur and why</a:t>
            </a: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457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How they are dangerous to people</a:t>
            </a: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6626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Some of the other dangerous, etc thing ice storms can do.</a:t>
            </a: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8674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smtClean="0"/>
              <a:t>What kind of damage they can do too property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Isosceles Triangle 6"/>
          <p:cNvSpPr/>
          <p:nvPr/>
        </p:nvSpPr>
        <p:spPr>
          <a:xfrm rot="16200000">
            <a:off x="7553325" y="5254626"/>
            <a:ext cx="1893887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/>
          <a:lstStyle>
            <a:lvl1pPr algn="r">
              <a:defRPr sz="44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5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1863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pPr>
              <a:defRPr/>
            </a:pPr>
            <a:fld id="{65F2CB65-7CD5-42F0-8D7D-C1A842883621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6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49913"/>
            <a:ext cx="5791200" cy="365125"/>
          </a:xfrm>
        </p:spPr>
        <p:txBody>
          <a:bodyPr tIns="0" bIns="0"/>
          <a:lstStyle>
            <a:lvl1pPr algn="r">
              <a:defRPr sz="11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1525" y="5753100"/>
            <a:ext cx="503238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EF53CBA-5D26-4F6B-8895-0CAABEBEFF1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39DB9F-A955-4BDF-887A-5D4485178A28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B7FA71-BD6E-41B0-8E6E-ED424EAE2AC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5F0AC-52BB-4B8B-908A-98B800F5D4F6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8CB7B39-2893-42C9-8F47-99C9150E9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075" y="6480175"/>
            <a:ext cx="213360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4F2A934-ABAE-45D8-8145-4DB9339910CE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59263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1E95213-30CA-4DED-A150-7B25AA6511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ight Triangle 8"/>
          <p:cNvSpPr/>
          <p:nvPr/>
        </p:nvSpPr>
        <p:spPr>
          <a:xfrm flipV="1">
            <a:off x="6350" y="6350"/>
            <a:ext cx="9131300" cy="6837363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sp>
        <p:nvSpPr>
          <p:cNvPr id="5" name="Isosceles Triangle 7"/>
          <p:cNvSpPr/>
          <p:nvPr/>
        </p:nvSpPr>
        <p:spPr>
          <a:xfrm rot="5400000" flipV="1">
            <a:off x="7553325" y="309563"/>
            <a:ext cx="1893888" cy="1293812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6" name="Straight Connector 10"/>
          <p:cNvCxnSpPr/>
          <p:nvPr/>
        </p:nvCxnSpPr>
        <p:spPr>
          <a:xfrm rot="10800000">
            <a:off x="6469063" y="9525"/>
            <a:ext cx="2673350" cy="1900238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9"/>
          <p:cNvCxnSpPr/>
          <p:nvPr/>
        </p:nvCxnSpPr>
        <p:spPr>
          <a:xfrm flipV="1"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/>
          <a:lstStyle>
            <a:lvl1pPr marL="0" algn="l">
              <a:buNone/>
              <a:defRPr sz="3600" b="1" cap="none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3"/>
          <p:cNvSpPr>
            <a:spLocks noGrp="1"/>
          </p:cNvSpPr>
          <p:nvPr>
            <p:ph type="dt" sz="half" idx="10"/>
          </p:nvPr>
        </p:nvSpPr>
        <p:spPr>
          <a:xfrm>
            <a:off x="6956425" y="6477000"/>
            <a:ext cx="2133600" cy="3048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B87F72F-FA3D-4A84-B392-C1EA0316F209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9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5" y="6481763"/>
            <a:ext cx="4260850" cy="300037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0263" y="809625"/>
            <a:ext cx="503237" cy="300038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B3CE8A7-9615-4AC3-BCB8-4CC6F86C410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85FDD9-8499-4637-9321-73AC64BBD72A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0EAEE2-C1BC-4D47-85B7-AA5F81E3A14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075" y="6481763"/>
            <a:ext cx="2130425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793DEDD-0B31-4C43-ABE6-7823D09C6F7C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1763"/>
            <a:ext cx="4260850" cy="301625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838" y="6483350"/>
            <a:ext cx="503237" cy="3016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2DEEA099-AA05-4E98-B07E-F7536D068C2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C47788-1D53-42C1-91B7-63599FF33293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11D569-D61A-49EA-B39D-A24F9F8756C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203D80-AA04-4510-8044-9B083F4678C7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7F3362-495B-48EB-A0FB-56027A080A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563" y="6556375"/>
            <a:ext cx="21336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71D17FF4-BFD0-4FDB-9893-05B5E82A3F5F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063" y="6556375"/>
            <a:ext cx="514350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5" y="6556375"/>
            <a:ext cx="503238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C2533ED-9086-414E-96B4-C490B525BEE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700" y="6556375"/>
            <a:ext cx="2101850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fld id="{D72F06F5-F4CE-4180-864B-24BE4E92608D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69988" y="6557963"/>
            <a:ext cx="4948237" cy="301625"/>
          </a:xfrm>
        </p:spPr>
        <p:txBody>
          <a:bodyPr/>
          <a:lstStyle>
            <a:lvl1pPr>
              <a:defRPr sz="9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6900" y="6556375"/>
            <a:ext cx="366713" cy="301625"/>
          </a:xfrm>
        </p:spPr>
        <p:txBody>
          <a:bodyPr/>
          <a:lstStyle>
            <a:lvl1pPr algn="ctr">
              <a:defRPr sz="900"/>
            </a:lvl1pPr>
          </a:lstStyle>
          <a:p>
            <a:pPr>
              <a:defRPr/>
            </a:pPr>
            <a:fld id="{A65ABC29-A868-4A19-8DED-6FCCF72176C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6350" y="14288"/>
            <a:ext cx="9131300" cy="6837362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6350"/>
            <a:ext cx="9137650" cy="6845300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9063" y="4948238"/>
            <a:ext cx="2673350" cy="1900237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8288"/>
            <a:ext cx="8229600" cy="1398587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30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457200" y="1882775"/>
            <a:ext cx="82296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075" y="6481763"/>
            <a:ext cx="2133600" cy="301625"/>
          </a:xfrm>
          <a:prstGeom prst="rect">
            <a:avLst/>
          </a:prstGeom>
        </p:spPr>
        <p:txBody>
          <a:bodyPr vert="horz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 b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2A3B114-AA0A-4EB6-9EA6-528BD8416848}" type="datetimeFigureOut">
              <a:rPr lang="en-US"/>
              <a:pPr>
                <a:defRPr/>
              </a:pPr>
              <a:t>10/20/2009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763"/>
            <a:ext cx="4259263" cy="301625"/>
          </a:xfrm>
          <a:prstGeom prst="rect">
            <a:avLst/>
          </a:prstGeom>
        </p:spPr>
        <p:txBody>
          <a:bodyPr vert="horz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838" y="6481763"/>
            <a:ext cx="503237" cy="301625"/>
          </a:xfrm>
          <a:prstGeom prst="rect">
            <a:avLst/>
          </a:prstGeom>
        </p:spPr>
        <p:txBody>
          <a:bodyPr vert="horz" anchor="b"/>
          <a:lstStyle>
            <a:lvl1pPr algn="ct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20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C1257AFE-08DB-4BBE-AEAC-8BBEBD82FF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948" r:id="rId1"/>
    <p:sldLayoutId id="2147483949" r:id="rId2"/>
    <p:sldLayoutId id="2147483950" r:id="rId3"/>
    <p:sldLayoutId id="2147483943" r:id="rId4"/>
    <p:sldLayoutId id="2147483951" r:id="rId5"/>
    <p:sldLayoutId id="2147483944" r:id="rId6"/>
    <p:sldLayoutId id="2147483945" r:id="rId7"/>
    <p:sldLayoutId id="2147483952" r:id="rId8"/>
    <p:sldLayoutId id="2147483953" r:id="rId9"/>
    <p:sldLayoutId id="2147483946" r:id="rId10"/>
    <p:sldLayoutId id="2147483947" r:id="rId11"/>
  </p:sldLayoutIdLst>
  <p:txStyles>
    <p:titleStyle>
      <a:lvl1pPr marL="484188" indent="-484188" algn="l" rtl="0" eaLnBrk="0" fontAlgn="base" hangingPunct="0">
        <a:spcBef>
          <a:spcPct val="0"/>
        </a:spcBef>
        <a:spcAft>
          <a:spcPct val="0"/>
        </a:spcAft>
        <a:defRPr sz="4200" kern="1200">
          <a:ln w="6350">
            <a:solidFill>
              <a:schemeClr val="accent1">
                <a:shade val="43000"/>
              </a:schemeClr>
            </a:solidFill>
          </a:ln>
          <a:solidFill>
            <a:srgbClr val="8ABACB"/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  <a:lvl2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2pPr>
      <a:lvl3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3pPr>
      <a:lvl4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4pPr>
      <a:lvl5pPr marL="484188" indent="-484188" algn="l" rtl="0" eaLnBrk="0" fontAlgn="base" hangingPunct="0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5pPr>
      <a:lvl6pPr marL="941388" indent="-484188" algn="l" rtl="0" fontAlgn="base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6pPr>
      <a:lvl7pPr marL="1398588" indent="-484188" algn="l" rtl="0" fontAlgn="base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7pPr>
      <a:lvl8pPr marL="1855788" indent="-484188" algn="l" rtl="0" fontAlgn="base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8pPr>
      <a:lvl9pPr marL="2312988" indent="-484188" algn="l" rtl="0" fontAlgn="base">
        <a:spcBef>
          <a:spcPct val="0"/>
        </a:spcBef>
        <a:spcAft>
          <a:spcPct val="0"/>
        </a:spcAft>
        <a:defRPr sz="4200">
          <a:solidFill>
            <a:srgbClr val="8ABACB"/>
          </a:solidFill>
          <a:latin typeface="Century Gothic" pitchFamily="34" charset="0"/>
        </a:defRPr>
      </a:lvl9pPr>
    </p:titleStyle>
    <p:bodyStyle>
      <a:lvl1pPr marL="447675" indent="-382588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80000"/>
        <a:buFont typeface="Wingdings 2" pitchFamily="18" charset="2"/>
        <a:buChar char=""/>
        <a:defRPr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325" indent="-2857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95000"/>
        <a:buFont typeface="Verdana" pitchFamily="34" charset="0"/>
        <a:buChar char="›"/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49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095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 2" pitchFamily="18" charset="2"/>
        <a:buChar char="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09550" algn="l" rtl="0" eaLnBrk="0" fontAlgn="base" hangingPunct="0">
        <a:spcBef>
          <a:spcPct val="20000"/>
        </a:spcBef>
        <a:spcAft>
          <a:spcPct val="0"/>
        </a:spcAft>
        <a:buClr>
          <a:srgbClr val="A3BEC8"/>
        </a:buClr>
        <a:buFont typeface="Wingdings 2" pitchFamily="18" charset="2"/>
        <a:buChar char=""/>
        <a:defRPr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2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timw.com/2007/04/" TargetMode="External"/><Relationship Id="rId13" Type="http://schemas.openxmlformats.org/officeDocument/2006/relationships/hyperlink" Target="http://www.bigrockworks.com/" TargetMode="External"/><Relationship Id="rId3" Type="http://schemas.openxmlformats.org/officeDocument/2006/relationships/hyperlink" Target="http://www.decrepitoldfool.com/images/08/ice-storm-dec08-600.jpg" TargetMode="External"/><Relationship Id="rId7" Type="http://schemas.openxmlformats.org/officeDocument/2006/relationships/hyperlink" Target="http://www.quiltart.com/gallery/fausser.html" TargetMode="External"/><Relationship Id="rId12" Type="http://schemas.openxmlformats.org/officeDocument/2006/relationships/hyperlink" Target="http://www.nh.gov/safety/divisions/hsem/PhotoLibrary/naturaldisasters.html" TargetMode="External"/><Relationship Id="rId2" Type="http://schemas.openxmlformats.org/officeDocument/2006/relationships/hyperlink" Target="http://farm2.static.flickr.com/1136/1119033982_42e2495b09.jpg" TargetMode="External"/><Relationship Id="rId16" Type="http://schemas.openxmlformats.org/officeDocument/2006/relationships/hyperlink" Target="http://windupradio.com/icestorm.htm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ebecoist.com/wp-content/uploads/2008/10/icestormquebec.jpg" TargetMode="External"/><Relationship Id="rId11" Type="http://schemas.openxmlformats.org/officeDocument/2006/relationships/hyperlink" Target="http://www.rbosman.com/image/tid/6" TargetMode="External"/><Relationship Id="rId5" Type="http://schemas.openxmlformats.org/officeDocument/2006/relationships/hyperlink" Target="http://www.wunderground.com/data/wximagenew/r/raptorsidhe/8.jpg" TargetMode="External"/><Relationship Id="rId15" Type="http://schemas.openxmlformats.org/officeDocument/2006/relationships/hyperlink" Target="http://en.wikipedia.org/wiki/Winter_storm" TargetMode="External"/><Relationship Id="rId10" Type="http://schemas.openxmlformats.org/officeDocument/2006/relationships/hyperlink" Target="http://s65605.gridserver.com/wp-content/uploads/2008/12/ice_storm1.jpg" TargetMode="External"/><Relationship Id="rId4" Type="http://schemas.openxmlformats.org/officeDocument/2006/relationships/hyperlink" Target="http://www.webmeadow.com/blog/2008/12/ice-storm.php" TargetMode="External"/><Relationship Id="rId9" Type="http://schemas.openxmlformats.org/officeDocument/2006/relationships/hyperlink" Target="http://marlinco.files.wordpress.com/2007/07/ice_storm.jpg" TargetMode="External"/><Relationship Id="rId14" Type="http://schemas.openxmlformats.org/officeDocument/2006/relationships/hyperlink" Target="http://www.doubleexposure.com/uploads/4_d0049_bison_in_icestorm.jpg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jpeg"/><Relationship Id="rId4" Type="http://schemas.openxmlformats.org/officeDocument/2006/relationships/image" Target="../media/image11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8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32569" y="617538"/>
            <a:ext cx="8062912" cy="1470025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Ice Storms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4338" name="Picture 4" descr="icestormprettydesign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711494">
            <a:off x="257175" y="969963"/>
            <a:ext cx="3810000" cy="290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39" name="Picture 3" descr="Ice_storm_tree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669168">
            <a:off x="307975" y="2611438"/>
            <a:ext cx="5673725" cy="3733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0" name="Subtitle 2"/>
          <p:cNvPicPr>
            <a:picLocks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90588" y="2209800"/>
            <a:ext cx="8253412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ice storm along trees in road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603807">
            <a:off x="296863" y="376238"/>
            <a:ext cx="4648200" cy="3811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1" descr="PL-28-Ice%20Storm-1_large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 rot="-514048">
            <a:off x="4791075" y="600075"/>
            <a:ext cx="4173538" cy="2714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Picture 3" descr="church_in_BACKGROUND_ice storm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514600" y="3581400"/>
            <a:ext cx="4221163" cy="3013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238933">
            <a:off x="4229888" y="250593"/>
            <a:ext cx="4854151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photo credits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18881">
            <a:off x="304800" y="1882775"/>
            <a:ext cx="8382000" cy="4975225"/>
          </a:xfrm>
        </p:spPr>
        <p:txBody>
          <a:bodyPr>
            <a:normAutofit fontScale="55000" lnSpcReduction="20000"/>
          </a:bodyPr>
          <a:lstStyle/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2"/>
              </a:rPr>
              <a:t>http://farm2.static.flickr.com/1136/1119033982_42e2495b09.jpg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3"/>
              </a:rPr>
              <a:t>http://www.decrepitoldfool.com/images/08/ice-storm-dec08-600.jpg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4"/>
              </a:rPr>
              <a:t>http://www.webmeadow.com/blog/2008/12/ice-storm.php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5"/>
              </a:rPr>
              <a:t>http://www.wunderground.com/data/wximagenew/r/raptorsidhe/8.jpg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6"/>
              </a:rPr>
              <a:t>http://webecoist.com/wp-content/uploads/2008/10/icestormquebec.jpg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7"/>
              </a:rPr>
              <a:t>http://www.quiltart.com/gallery/fausser.html</a:t>
            </a:r>
            <a:r>
              <a:rPr lang="en-US" dirty="0" smtClean="0"/>
              <a:t>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8"/>
              </a:rPr>
              <a:t>http://www.timw.com/2007/04/</a:t>
            </a:r>
            <a:r>
              <a:rPr lang="en-US" dirty="0" smtClean="0"/>
              <a:t> </a:t>
            </a:r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9"/>
              </a:rPr>
              <a:t>http://marlinco.files.wordpress.com/2007/07/ice_storm.jpg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10"/>
              </a:rPr>
              <a:t>http://s65605.gridserver.com/wp-content/uploads/2008/12/ice_storm1.jpg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11"/>
              </a:rPr>
              <a:t>http://www.rbosman.com/image/tid/6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12"/>
              </a:rPr>
              <a:t>http://www.nh.gov/safety/divisions/hsem/PhotoLibrary/naturaldisasters.html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13"/>
              </a:rPr>
              <a:t>http://www.bigrockworks.com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u="sng" dirty="0" smtClean="0">
                <a:hlinkClick r:id="rId14"/>
              </a:rPr>
              <a:t>http://www.doubleexposure.com/uploads/4_d0049_bison_in_icestorm.jpg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hlinkClick r:id="rId15"/>
              </a:rPr>
              <a:t>http://en.wikipedia.org/wiki/Winter_storm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r>
              <a:rPr lang="en-US" dirty="0" smtClean="0">
                <a:hlinkClick r:id="rId16"/>
              </a:rPr>
              <a:t>http://windupradio.com/icestorm.htm</a:t>
            </a: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 smtClean="0"/>
          </a:p>
          <a:p>
            <a:pPr marL="448056" indent="-384048" eaLnBrk="1" fontAlgn="auto" hangingPunct="1">
              <a:spcAft>
                <a:spcPts val="0"/>
              </a:spcAft>
              <a:buFont typeface="Wingdings 2"/>
              <a:buChar char="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22133">
            <a:off x="-109157" y="483551"/>
            <a:ext cx="914400" cy="5943601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What are ice storms?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6386" name="Content Placeholder 4" descr="ice storm- 3 pic shop cartetc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67150" y="685800"/>
            <a:ext cx="5276850" cy="5311775"/>
          </a:xfrm>
        </p:spPr>
      </p:pic>
      <p:sp>
        <p:nvSpPr>
          <p:cNvPr id="16387" name="Text Box 5"/>
          <p:cNvSpPr txBox="1">
            <a:spLocks noChangeArrowheads="1"/>
          </p:cNvSpPr>
          <p:nvPr/>
        </p:nvSpPr>
        <p:spPr bwMode="auto">
          <a:xfrm>
            <a:off x="1219200" y="1143000"/>
            <a:ext cx="304800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  <p:sp>
        <p:nvSpPr>
          <p:cNvPr id="16388" name="Text Placeholder 2"/>
          <p:cNvSpPr>
            <a:spLocks/>
          </p:cNvSpPr>
          <p:nvPr/>
        </p:nvSpPr>
        <p:spPr bwMode="auto">
          <a:xfrm rot="217071">
            <a:off x="1143000" y="457200"/>
            <a:ext cx="2438400" cy="5943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800">
              <a:latin typeface="Century Gothic" pitchFamily="34" charset="0"/>
            </a:endParaRPr>
          </a:p>
          <a:p>
            <a:pPr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800">
              <a:latin typeface="Century Gothic" pitchFamily="34" charset="0"/>
            </a:endParaRPr>
          </a:p>
          <a:p>
            <a:pPr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800">
              <a:latin typeface="Century Gothic" pitchFamily="34" charset="0"/>
            </a:endParaRPr>
          </a:p>
          <a:p>
            <a:pPr>
              <a:buClr>
                <a:schemeClr val="accent1"/>
              </a:buClr>
              <a:buSzPct val="80000"/>
              <a:buFont typeface="Wingdings 2" pitchFamily="18" charset="2"/>
              <a:buNone/>
            </a:pPr>
            <a:endParaRPr lang="en-US" sz="2800">
              <a:latin typeface="Century Gothic" pitchFamily="34" charset="0"/>
            </a:endParaRPr>
          </a:p>
        </p:txBody>
      </p:sp>
      <p:sp>
        <p:nvSpPr>
          <p:cNvPr id="16389" name="Text Box 7"/>
          <p:cNvSpPr txBox="1">
            <a:spLocks noChangeArrowheads="1"/>
          </p:cNvSpPr>
          <p:nvPr/>
        </p:nvSpPr>
        <p:spPr bwMode="auto">
          <a:xfrm>
            <a:off x="1295400" y="1219200"/>
            <a:ext cx="2209800" cy="5762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80000"/>
              </a:lnSpc>
              <a:buFontTx/>
              <a:buChar char="•"/>
            </a:pPr>
            <a:r>
              <a:rPr lang="en-US" sz="2400"/>
              <a:t>Ice storms are a type of dangerous winter storm. 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/>
              <a:t>The ice they leave can cover sidewalks and roads, even split trees from the weight of the ice.</a:t>
            </a:r>
          </a:p>
          <a:p>
            <a:pPr>
              <a:lnSpc>
                <a:spcPct val="80000"/>
              </a:lnSpc>
              <a:buFontTx/>
              <a:buChar char="•"/>
            </a:pPr>
            <a:r>
              <a:rPr lang="en-US" sz="2400"/>
              <a:t> These dangerous storms are nicknamed “Dangerous beauties”.</a:t>
            </a:r>
            <a:endParaRPr lang="en-US"/>
          </a:p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1329632">
            <a:off x="869945" y="79565"/>
            <a:ext cx="7663854" cy="993571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What causes ice storms?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8434" name="Content Placeholder 4" descr="freezingraindiagram.jpg"/>
          <p:cNvPicPr>
            <a:picLocks noGrp="1" noChangeAspect="1"/>
          </p:cNvPicPr>
          <p:nvPr>
            <p:ph sz="half" idx="2"/>
          </p:nvPr>
        </p:nvPicPr>
        <p:blipFill>
          <a:blip r:embed="rId2">
            <a:lum bright="-28000"/>
          </a:blip>
          <a:srcRect/>
          <a:stretch>
            <a:fillRect/>
          </a:stretch>
        </p:blipFill>
        <p:spPr>
          <a:xfrm>
            <a:off x="1295400" y="3051175"/>
            <a:ext cx="7181850" cy="3705225"/>
          </a:xfrm>
        </p:spPr>
      </p:pic>
      <p:sp>
        <p:nvSpPr>
          <p:cNvPr id="18435" name="Text Box 5"/>
          <p:cNvSpPr txBox="1">
            <a:spLocks noChangeArrowheads="1"/>
          </p:cNvSpPr>
          <p:nvPr/>
        </p:nvSpPr>
        <p:spPr bwMode="auto">
          <a:xfrm>
            <a:off x="304800" y="1295400"/>
            <a:ext cx="8534400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Tx/>
              <a:buChar char="•"/>
            </a:pPr>
            <a:r>
              <a:rPr lang="en-US" sz="2000"/>
              <a:t>Ice storms occur when freezing rain</a:t>
            </a:r>
          </a:p>
          <a:p>
            <a:r>
              <a:rPr lang="en-US" sz="2000"/>
              <a:t> falls and immediately forms a thin layer of ice over any surface</a:t>
            </a:r>
            <a:r>
              <a:rPr lang="en-US" sz="2000" i="1"/>
              <a:t>.</a:t>
            </a:r>
          </a:p>
          <a:p>
            <a:pPr>
              <a:buFontTx/>
              <a:buChar char="•"/>
            </a:pPr>
            <a:r>
              <a:rPr lang="en-US" sz="2000"/>
              <a:t> They  are considered ice storms once ¼ of an inch or more of ice has layered up.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20806035">
            <a:off x="457200" y="267494"/>
            <a:ext cx="8229600" cy="1399032"/>
          </a:xfrm>
        </p:spPr>
        <p:txBody>
          <a:bodyPr/>
          <a:lstStyle/>
          <a:p>
            <a:pPr marL="484632"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How long do they last?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19458" name="Content Placeholder 4" descr="wagon wheels in ice storm.jpg"/>
          <p:cNvPicPr>
            <a:picLocks noGrp="1" noChangeAspect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228600" y="2590800"/>
            <a:ext cx="4876800" cy="3657600"/>
          </a:xfrm>
        </p:spPr>
      </p:pic>
      <p:sp>
        <p:nvSpPr>
          <p:cNvPr id="4" name="Content Placeholder 3"/>
          <p:cNvSpPr>
            <a:spLocks noGrp="1"/>
          </p:cNvSpPr>
          <p:nvPr>
            <p:ph sz="half" idx="4294967295"/>
          </p:nvPr>
        </p:nvSpPr>
        <p:spPr>
          <a:xfrm>
            <a:off x="5105400" y="1722438"/>
            <a:ext cx="4038600" cy="4525962"/>
          </a:xfrm>
        </p:spPr>
        <p:txBody>
          <a:bodyPr>
            <a:normAutofit/>
          </a:bodyPr>
          <a:lstStyle/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r>
              <a:rPr lang="en-US" smtClean="0"/>
              <a:t> 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2 hours- 1 day of freezing rain</a:t>
            </a:r>
          </a:p>
          <a:p>
            <a:pPr eaLnBrk="1" hangingPunct="1">
              <a:lnSpc>
                <a:spcPct val="80000"/>
              </a:lnSpc>
            </a:pPr>
            <a:r>
              <a:rPr lang="en-US" smtClean="0"/>
              <a:t>The effects of ice storms can last for days, even weeks, until all of the ice unfreezes </a:t>
            </a:r>
          </a:p>
          <a:p>
            <a:pPr eaLnBrk="1" hangingPunct="1">
              <a:lnSpc>
                <a:spcPct val="80000"/>
              </a:lnSpc>
            </a:pPr>
            <a:endParaRPr lang="en-US" smtClean="0"/>
          </a:p>
          <a:p>
            <a:pPr eaLnBrk="1" hangingPunct="1">
              <a:lnSpc>
                <a:spcPct val="80000"/>
              </a:lnSpc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hristmas ice storm.gif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2400" y="2057400"/>
            <a:ext cx="3810000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 rot="21095655">
            <a:off x="350838" y="679450"/>
            <a:ext cx="7902575" cy="708025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4000" dirty="0">
                <a:solidFill>
                  <a:schemeClr val="accent1">
                    <a:lumMod val="60000"/>
                    <a:lumOff val="40000"/>
                  </a:schemeClr>
                </a:solidFill>
                <a:latin typeface="+mn-lt"/>
              </a:rPr>
              <a:t>When do ice storms  happen?</a:t>
            </a:r>
          </a:p>
        </p:txBody>
      </p:sp>
      <p:pic>
        <p:nvPicPr>
          <p:cNvPr id="21507" name="Picture 1" descr="fall icestormhitsss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219200" y="4267200"/>
            <a:ext cx="3471863" cy="2300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8" name="TextBox 4"/>
          <p:cNvSpPr txBox="1">
            <a:spLocks noChangeArrowheads="1"/>
          </p:cNvSpPr>
          <p:nvPr/>
        </p:nvSpPr>
        <p:spPr bwMode="auto">
          <a:xfrm>
            <a:off x="5562600" y="1981200"/>
            <a:ext cx="2743200" cy="337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en-US" sz="2400">
                <a:latin typeface="Century Gothic" pitchFamily="34" charset="0"/>
              </a:rPr>
              <a:t>Ice storms occur mostly in valleys and foothills in December and  January near sunrise, because it Is usually the coldest time of day.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Dangers of ice storms 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pic>
        <p:nvPicPr>
          <p:cNvPr id="23554" name="Content Placeholder 4" descr="crop damage from ice storms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609600" y="1892300"/>
            <a:ext cx="2667000" cy="1884363"/>
          </a:xfrm>
        </p:spPr>
      </p:pic>
      <p:pic>
        <p:nvPicPr>
          <p:cNvPr id="23555" name="Content Placeholder 5" descr="fallen power lines from icestorms.jpg"/>
          <p:cNvPicPr>
            <a:picLocks noGrp="1" noChangeAspect="1"/>
          </p:cNvPicPr>
          <p:nvPr>
            <p:ph sz="half" idx="2"/>
          </p:nvPr>
        </p:nvPicPr>
        <p:blipFill>
          <a:blip r:embed="rId4"/>
          <a:srcRect/>
          <a:stretch>
            <a:fillRect/>
          </a:stretch>
        </p:blipFill>
        <p:spPr>
          <a:xfrm>
            <a:off x="6477000" y="228600"/>
            <a:ext cx="2400300" cy="1800225"/>
          </a:xfrm>
        </p:spPr>
      </p:pic>
      <p:sp>
        <p:nvSpPr>
          <p:cNvPr id="23556" name="TextBox 6"/>
          <p:cNvSpPr txBox="1">
            <a:spLocks noChangeArrowheads="1"/>
          </p:cNvSpPr>
          <p:nvPr/>
        </p:nvSpPr>
        <p:spPr bwMode="auto">
          <a:xfrm>
            <a:off x="4267200" y="2057400"/>
            <a:ext cx="18415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en-US">
              <a:latin typeface="Century Gothic" pitchFamily="34" charset="0"/>
            </a:endParaRPr>
          </a:p>
        </p:txBody>
      </p:sp>
      <p:pic>
        <p:nvPicPr>
          <p:cNvPr id="23557" name="Picture 6" descr="icestorm470main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861050" y="2362200"/>
            <a:ext cx="3282950" cy="419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8" name="Text Box 7"/>
          <p:cNvSpPr txBox="1">
            <a:spLocks noChangeArrowheads="1"/>
          </p:cNvSpPr>
          <p:nvPr/>
        </p:nvSpPr>
        <p:spPr bwMode="auto">
          <a:xfrm>
            <a:off x="685800" y="4267200"/>
            <a:ext cx="4267200" cy="2282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400"/>
              <a:t>Ice storms can make roads and sidewalks slippery  with black ice, making it especially dangerous to drive, and even a simple walk outside can be a hazard.</a:t>
            </a:r>
          </a:p>
        </p:txBody>
      </p:sp>
      <p:sp>
        <p:nvSpPr>
          <p:cNvPr id="23559" name="Text Box 8"/>
          <p:cNvSpPr txBox="1">
            <a:spLocks noChangeArrowheads="1"/>
          </p:cNvSpPr>
          <p:nvPr/>
        </p:nvSpPr>
        <p:spPr bwMode="auto">
          <a:xfrm>
            <a:off x="1698625" y="5021263"/>
            <a:ext cx="4016375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Content Placeholder 4" descr="crop damage from ice storms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/>
          <a:stretch>
            <a:fillRect/>
          </a:stretch>
        </p:blipFill>
        <p:spPr>
          <a:xfrm>
            <a:off x="3867150" y="1143000"/>
            <a:ext cx="5276850" cy="4103688"/>
          </a:xfrm>
        </p:spPr>
      </p:pic>
      <p:sp>
        <p:nvSpPr>
          <p:cNvPr id="25602" name="Text Placeholder 3"/>
          <p:cNvSpPr>
            <a:spLocks noGrp="1"/>
          </p:cNvSpPr>
          <p:nvPr>
            <p:ph type="body" idx="2"/>
          </p:nvPr>
        </p:nvSpPr>
        <p:spPr>
          <a:xfrm>
            <a:off x="1143000" y="1143000"/>
            <a:ext cx="2438400" cy="48768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Wingdings 2" pitchFamily="18" charset="2"/>
              <a:buChar char=""/>
            </a:pPr>
            <a:r>
              <a:rPr lang="en-US" sz="2000" smtClean="0"/>
              <a:t>Like most other  winter storms, if the cold comes early it can severely damage crops, causing a high impact  on the total amount of crops harvested in that growing season</a:t>
            </a:r>
          </a:p>
          <a:p>
            <a:pPr eaLnBrk="1" hangingPunct="1">
              <a:spcBef>
                <a:spcPct val="0"/>
              </a:spcBef>
              <a:buFont typeface="Wingdings 2" pitchFamily="18" charset="2"/>
              <a:buChar char=""/>
            </a:pPr>
            <a:endParaRPr lang="en-US" sz="2000" smtClean="0"/>
          </a:p>
          <a:p>
            <a:pPr eaLnBrk="1" hangingPunct="1">
              <a:spcBef>
                <a:spcPct val="0"/>
              </a:spcBef>
              <a:buFont typeface="Wingdings 2" pitchFamily="18" charset="2"/>
              <a:buChar char=""/>
            </a:pPr>
            <a:endParaRPr lang="en-US" sz="1800" smtClean="0"/>
          </a:p>
        </p:txBody>
      </p:sp>
      <p:sp>
        <p:nvSpPr>
          <p:cNvPr id="25603" name="Text Box 5"/>
          <p:cNvSpPr txBox="1">
            <a:spLocks noChangeArrowheads="1"/>
          </p:cNvSpPr>
          <p:nvPr/>
        </p:nvSpPr>
        <p:spPr bwMode="auto">
          <a:xfrm>
            <a:off x="228600" y="381000"/>
            <a:ext cx="7445375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Effects of Ice storms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818602" cy="6153912"/>
          </a:xfrm>
        </p:spPr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sz="2800" dirty="0" smtClean="0"/>
              <a:t>Property damage from ice storms</a:t>
            </a:r>
            <a:endParaRPr lang="en-US" sz="2800" dirty="0"/>
          </a:p>
        </p:txBody>
      </p:sp>
      <p:pic>
        <p:nvPicPr>
          <p:cNvPr id="27650" name="Content Placeholder 6" descr="ice storm cleanup.jpg"/>
          <p:cNvPicPr>
            <a:picLocks noGrp="1" noChangeAspect="1"/>
          </p:cNvPicPr>
          <p:nvPr>
            <p:ph sz="quarter" idx="2"/>
          </p:nvPr>
        </p:nvPicPr>
        <p:blipFill>
          <a:blip r:embed="rId3"/>
          <a:srcRect/>
          <a:stretch>
            <a:fillRect/>
          </a:stretch>
        </p:blipFill>
        <p:spPr>
          <a:xfrm>
            <a:off x="1371600" y="4114800"/>
            <a:ext cx="3829050" cy="2514600"/>
          </a:xfrm>
        </p:spPr>
      </p:pic>
      <p:pic>
        <p:nvPicPr>
          <p:cNvPr id="27651" name="Content Placeholder 7" descr="crew woking on powet.jpg"/>
          <p:cNvPicPr>
            <a:picLocks noGrp="1" noChangeAspect="1"/>
          </p:cNvPicPr>
          <p:nvPr>
            <p:ph sz="quarter" idx="4"/>
          </p:nvPr>
        </p:nvPicPr>
        <p:blipFill>
          <a:blip r:embed="rId4"/>
          <a:srcRect/>
          <a:stretch>
            <a:fillRect/>
          </a:stretch>
        </p:blipFill>
        <p:spPr>
          <a:xfrm>
            <a:off x="4419600" y="1371600"/>
            <a:ext cx="3533775" cy="2598738"/>
          </a:xfrm>
        </p:spPr>
      </p:pic>
      <p:sp>
        <p:nvSpPr>
          <p:cNvPr id="27652" name="Text Box 7"/>
          <p:cNvSpPr txBox="1">
            <a:spLocks noChangeArrowheads="1"/>
          </p:cNvSpPr>
          <p:nvPr/>
        </p:nvSpPr>
        <p:spPr bwMode="auto">
          <a:xfrm>
            <a:off x="1295400" y="1219200"/>
            <a:ext cx="2590800" cy="2566988"/>
          </a:xfrm>
          <a:prstGeom prst="rect">
            <a:avLst/>
          </a:prstGeom>
          <a:noFill/>
          <a:ln w="3175">
            <a:solidFill>
              <a:schemeClr val="tx2"/>
            </a:solidFill>
            <a:prstDash val="lgDashDot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/>
              <a:t>The ice that piles up on power lines can snap the lines from the pressure. The loss of these power lines can leave people without electricity and a way to heat their homes for up to a month. </a:t>
            </a:r>
          </a:p>
        </p:txBody>
      </p:sp>
      <p:sp>
        <p:nvSpPr>
          <p:cNvPr id="27653" name="Text Box 7"/>
          <p:cNvSpPr txBox="1">
            <a:spLocks noChangeArrowheads="1"/>
          </p:cNvSpPr>
          <p:nvPr/>
        </p:nvSpPr>
        <p:spPr bwMode="auto">
          <a:xfrm>
            <a:off x="5715000" y="4800600"/>
            <a:ext cx="2590800" cy="1314450"/>
          </a:xfrm>
          <a:prstGeom prst="rect">
            <a:avLst/>
          </a:prstGeom>
          <a:noFill/>
          <a:ln w="3175">
            <a:solidFill>
              <a:schemeClr val="tx2"/>
            </a:solidFill>
            <a:prstDash val="lgDashDotDot"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000"/>
              <a:t>The weigh of ice storms can cause trees to bend and break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indent="0" eaLnBrk="1" fontAlgn="auto" hangingPunct="1">
              <a:spcAft>
                <a:spcPts val="0"/>
              </a:spcAft>
              <a:defRPr/>
            </a:pPr>
            <a:r>
              <a:rPr lang="en-US" dirty="0" smtClean="0">
                <a:solidFill>
                  <a:schemeClr val="accent1">
                    <a:tint val="83000"/>
                    <a:satMod val="150000"/>
                  </a:schemeClr>
                </a:solidFill>
              </a:rPr>
              <a:t>More unique information</a:t>
            </a:r>
            <a:endParaRPr lang="en-US" dirty="0">
              <a:solidFill>
                <a:schemeClr val="accent1">
                  <a:tint val="83000"/>
                  <a:satMod val="150000"/>
                </a:schemeClr>
              </a:solidFill>
            </a:endParaRPr>
          </a:p>
        </p:txBody>
      </p:sp>
      <p:sp>
        <p:nvSpPr>
          <p:cNvPr id="29698" name="Text Placeholder 2"/>
          <p:cNvSpPr>
            <a:spLocks noGrp="1"/>
          </p:cNvSpPr>
          <p:nvPr>
            <p:ph type="body" idx="2"/>
          </p:nvPr>
        </p:nvSpPr>
        <p:spPr>
          <a:xfrm>
            <a:off x="1143000" y="228600"/>
            <a:ext cx="2438400" cy="5943600"/>
          </a:xfrm>
        </p:spPr>
        <p:txBody>
          <a:bodyPr/>
          <a:lstStyle/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smtClean="0"/>
              <a:t>According to meteorologists, the weight of one  square inch of ice on a power line can add over 500  pounds per line span, this makes it very likely that the power line will snap</a:t>
            </a:r>
            <a:r>
              <a:rPr lang="en-US" sz="1800" smtClean="0"/>
              <a:t>, </a:t>
            </a:r>
            <a:r>
              <a:rPr lang="en-US" sz="1600" smtClean="0"/>
              <a:t>causing loss of electricity and creating more dangers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r>
              <a:rPr lang="en-US" sz="1600" smtClean="0"/>
              <a:t>  One of the most recent sever ice storms in the united state occurred in January of 1998- 4 million were left without power and the cost of damage came to around $1,000,000. 25 people were killed in that storm.</a:t>
            </a:r>
          </a:p>
          <a:p>
            <a:pPr eaLnBrk="1" hangingPunct="1">
              <a:spcBef>
                <a:spcPct val="0"/>
              </a:spcBef>
              <a:buFont typeface="Arial" charset="0"/>
              <a:buChar char="•"/>
            </a:pPr>
            <a:endParaRPr lang="en-US" sz="1600" smtClean="0"/>
          </a:p>
        </p:txBody>
      </p:sp>
      <p:pic>
        <p:nvPicPr>
          <p:cNvPr id="29699" name="Content Placeholder 4" descr="200px-Ice_storm_sheath.jpg"/>
          <p:cNvPicPr>
            <a:picLocks noGrp="1" noChangeAspect="1"/>
          </p:cNvPicPr>
          <p:nvPr>
            <p:ph sz="half"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3962400" y="533400"/>
            <a:ext cx="2540000" cy="1905000"/>
          </a:xfrm>
        </p:spPr>
      </p:pic>
      <p:pic>
        <p:nvPicPr>
          <p:cNvPr id="29700" name="Picture 5" descr="buffaloinicestorm.jp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629400" y="457200"/>
            <a:ext cx="2095500" cy="311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9701" name="Picture 6" descr="ice storm in muddy road.jpg"/>
          <p:cNvPicPr>
            <a:picLocks noChangeAspect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334000" y="3810000"/>
            <a:ext cx="4038600" cy="2693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Technic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254</TotalTime>
  <Words>397</Words>
  <Application>Microsoft Office PowerPoint</Application>
  <PresentationFormat>On-screen Show (4:3)</PresentationFormat>
  <Paragraphs>44</Paragraphs>
  <Slides>11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Design Template</vt:lpstr>
      </vt:variant>
      <vt:variant>
        <vt:i4>7</vt:i4>
      </vt:variant>
      <vt:variant>
        <vt:lpstr>Slide Titles</vt:lpstr>
      </vt:variant>
      <vt:variant>
        <vt:i4>11</vt:i4>
      </vt:variant>
    </vt:vector>
  </HeadingPairs>
  <TitlesOfParts>
    <vt:vector size="23" baseType="lpstr">
      <vt:lpstr>Arial</vt:lpstr>
      <vt:lpstr>Century Gothic</vt:lpstr>
      <vt:lpstr>Wingdings 2</vt:lpstr>
      <vt:lpstr>Verdana</vt:lpstr>
      <vt:lpstr>Calibri</vt:lpstr>
      <vt:lpstr>Verve</vt:lpstr>
      <vt:lpstr>Verve</vt:lpstr>
      <vt:lpstr>Verve</vt:lpstr>
      <vt:lpstr>Verve</vt:lpstr>
      <vt:lpstr>Verve</vt:lpstr>
      <vt:lpstr>Verve</vt:lpstr>
      <vt:lpstr>Verve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Storms</dc:title>
  <dc:creator>Dell</dc:creator>
  <cp:lastModifiedBy>COMPUTER COORDINATOR</cp:lastModifiedBy>
  <cp:revision>14</cp:revision>
  <dcterms:created xsi:type="dcterms:W3CDTF">2009-10-15T22:47:47Z</dcterms:created>
  <dcterms:modified xsi:type="dcterms:W3CDTF">2009-10-20T17:20:38Z</dcterms:modified>
</cp:coreProperties>
</file>